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3" r:id="rId6"/>
    <p:sldId id="260" r:id="rId7"/>
    <p:sldId id="265" r:id="rId8"/>
    <p:sldId id="266" r:id="rId9"/>
    <p:sldId id="264" r:id="rId10"/>
    <p:sldId id="261" r:id="rId11"/>
    <p:sldId id="271" r:id="rId12"/>
    <p:sldId id="262" r:id="rId13"/>
    <p:sldId id="268" r:id="rId14"/>
    <p:sldId id="270" r:id="rId15"/>
    <p:sldId id="272" r:id="rId16"/>
    <p:sldId id="267" r:id="rId17"/>
    <p:sldId id="269" r:id="rId18"/>
    <p:sldId id="273" r:id="rId19"/>
    <p:sldId id="283" r:id="rId20"/>
    <p:sldId id="284" r:id="rId21"/>
    <p:sldId id="285" r:id="rId22"/>
    <p:sldId id="274" r:id="rId23"/>
    <p:sldId id="275" r:id="rId24"/>
    <p:sldId id="277" r:id="rId25"/>
    <p:sldId id="276" r:id="rId26"/>
    <p:sldId id="279" r:id="rId27"/>
    <p:sldId id="280" r:id="rId28"/>
    <p:sldId id="278" r:id="rId29"/>
    <p:sldId id="281" r:id="rId30"/>
    <p:sldId id="302" r:id="rId31"/>
    <p:sldId id="303" r:id="rId32"/>
    <p:sldId id="282" r:id="rId33"/>
    <p:sldId id="286" r:id="rId34"/>
    <p:sldId id="287" r:id="rId35"/>
    <p:sldId id="288" r:id="rId36"/>
    <p:sldId id="289" r:id="rId37"/>
    <p:sldId id="299" r:id="rId38"/>
    <p:sldId id="300" r:id="rId39"/>
    <p:sldId id="301" r:id="rId40"/>
    <p:sldId id="290" r:id="rId41"/>
    <p:sldId id="293" r:id="rId42"/>
    <p:sldId id="291" r:id="rId43"/>
    <p:sldId id="294" r:id="rId44"/>
    <p:sldId id="295" r:id="rId45"/>
    <p:sldId id="297" r:id="rId46"/>
    <p:sldId id="298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44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FAEE0-427B-4755-9E64-E90E77DAAE6D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1D27-00C9-4703-AACC-36711A0BBB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Procession from</a:t>
            </a:r>
            <a:r>
              <a:rPr lang="en-US" baseline="0" dirty="0" smtClean="0"/>
              <a:t> the </a:t>
            </a:r>
            <a:r>
              <a:rPr lang="en-US" baseline="0" dirty="0" err="1" smtClean="0"/>
              <a:t>Ara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Pacis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Augustae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 unsure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Distribution of largess from the arch of Constantine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1D27-00C9-4703-AACC-36711A0BBB8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FAC735-8DC6-4BA7-97A6-E90B7D36C6DA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EFC361-A149-4D22-A548-5580D2D80FD2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in the palace-church of </a:t>
            </a:r>
            <a:r>
              <a:rPr lang="en-US" dirty="0" err="1" smtClean="0"/>
              <a:t>Sant’Apollinare</a:t>
            </a:r>
            <a:r>
              <a:rPr lang="en-US" dirty="0" smtClean="0"/>
              <a:t> </a:t>
            </a:r>
            <a:r>
              <a:rPr lang="en-US" dirty="0" err="1" smtClean="0"/>
              <a:t>Nouvo</a:t>
            </a:r>
            <a:r>
              <a:rPr lang="en-US" baseline="0" dirty="0" smtClean="0"/>
              <a:t> at Ravenna, built by Theodoric, king of the </a:t>
            </a:r>
            <a:r>
              <a:rPr lang="en-US" baseline="0" dirty="0" err="1" smtClean="0"/>
              <a:t>Ostrogoths</a:t>
            </a:r>
            <a:r>
              <a:rPr lang="en-US" baseline="0" dirty="0" smtClean="0"/>
              <a:t>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1D27-00C9-4703-AACC-36711A0BBB8C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0FA29E-6383-4EDB-8B82-C47474FCB42E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edict of Milan in 313 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1D27-00C9-4703-AACC-36711A0BBB8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1ADB8E-70CA-4F1A-94A0-909AFA2AD56E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EB51D8-0550-4C9F-918F-4C4334865CF7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EB51D8-0550-4C9F-918F-4C4334865CF7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E4E207-6CFE-4E89-A0AC-F8B4EE7C217F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F8C9C8-4827-492D-9BDF-64A6EB6E3366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C6D825-6618-49E3-B52B-211E0ABE9081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5F7C19-66D8-4EEC-925D-E79E79BF07E7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D85C3C1-F227-494E-A421-6FC9865B53E8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FE2D485-2EBE-4DB1-BD2F-595E3C0EB01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hyperlink" Target="../../../../../Administrator/My%20Documents/catacombs/arcosolium1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../../../../../Administrator/My%20Documents/catacombs/arcosolium1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hanacademy.org/humanities/art-history/art-history-400-1300-medieval-era/v/sarcophagus-of-junius-bassus--marble--359-c-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youtube.com/watch?v=a5AqQtlm4MY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lecture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Early Christian and Jewish Art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5715000" cy="5715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>
          <a:xfrm>
            <a:off x="6248400" y="1600200"/>
            <a:ext cx="2517648" cy="4572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-originally a private home, then it was converted into a synagogue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-Old Testament stories illustrated; all bible figures are represented except God who appears as a hand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-Torah niche in the center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-Paintings are not in narrative order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-Stylized gestures, expressionless figures frontal arrangement, huge eyes, strong detailed outlines, hierarchy of scale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-Figures lack volume and shadow; some lack legs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-no action or story; an assembly of forms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-Interesting comparison to Christian churches at the time</a:t>
            </a:r>
            <a:endParaRPr lang="en-US" sz="12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72200" y="457200"/>
            <a:ext cx="2590800" cy="1066800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Synagogue of Dura </a:t>
            </a:r>
            <a:r>
              <a:rPr lang="en-US" i="1" dirty="0" err="1" smtClean="0"/>
              <a:t>Europos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Late Antiquity</a:t>
            </a:r>
            <a:br>
              <a:rPr lang="en-US" dirty="0" smtClean="0"/>
            </a:br>
            <a:r>
              <a:rPr lang="en-US" dirty="0" smtClean="0"/>
              <a:t>250 CE</a:t>
            </a:r>
            <a:endParaRPr lang="en-US" dirty="0"/>
          </a:p>
        </p:txBody>
      </p:sp>
      <p:pic>
        <p:nvPicPr>
          <p:cNvPr id="9220" name="Picture 2" descr="http://isac.class.utexas.edu/osmap/img/Durasynagog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604763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File:Duraeuropa-1-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0"/>
            <a:ext cx="5996809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1268" name="Picture 2" descr="http://lh6.ggpht.com/_SUBGzd1BG60/Sfss-tvMj8I/AAAAAAACcJ8/_2Tv8_HT-BI/Moses+%26+Exodus+frescoes,+Dura+Europos+synagogue+i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713" y="609600"/>
            <a:ext cx="8193087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244" name="Picture 2" descr="http://www.relaxedpolitics.com/wordpress/wp-content/uploads/2009/12/dead-sea-scroll-frag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0" y="152400"/>
            <a:ext cx="8737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File:DuraEuropos-Chur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6096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Christianity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What do you know about it?</a:t>
            </a:r>
          </a:p>
          <a:p>
            <a:r>
              <a:rPr lang="en-US" dirty="0" smtClean="0"/>
              <a:t>Why is it important?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Why were they hated by the Romans?</a:t>
            </a:r>
          </a:p>
          <a:p>
            <a:r>
              <a:rPr lang="en-US" dirty="0" smtClean="0"/>
              <a:t>What changed that and when?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earliest Christians were originally converted Jews.</a:t>
            </a:r>
          </a:p>
          <a:p>
            <a:r>
              <a:rPr lang="en-US" dirty="0" smtClean="0"/>
              <a:t>Therefore, the Christians borrowed heavily from the Jews. (the entire Old Testament)</a:t>
            </a:r>
          </a:p>
          <a:p>
            <a:r>
              <a:rPr lang="en-US" dirty="0" smtClean="0"/>
              <a:t>The Christians began to see foretelling/foreshadowing in the Old Testament stories and so began to incorporate these stories into their art.</a:t>
            </a:r>
          </a:p>
          <a:p>
            <a:r>
              <a:rPr lang="en-US" dirty="0" smtClean="0"/>
              <a:t>When we talk about “Early Christian Art” we mean the earliest art that we have preserved.  Nothing exists from the time of Jesus.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Christianity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Christians did not believe in cremation- they wanted to bury their dead- but as a persecuted group, they could not do so openly.  Hence the Catacombs.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304800"/>
            <a:ext cx="4191000" cy="5791200"/>
          </a:xfrm>
        </p:spPr>
        <p:txBody>
          <a:bodyPr/>
          <a:lstStyle/>
          <a:p>
            <a:pPr eaLnBrk="1" hangingPunct="1"/>
            <a:r>
              <a:rPr lang="en-US" dirty="0" smtClean="0"/>
              <a:t>Who does this remind you of?</a:t>
            </a:r>
          </a:p>
          <a:p>
            <a:pPr eaLnBrk="1" hangingPunct="1"/>
            <a:r>
              <a:rPr lang="en-US" dirty="0" smtClean="0"/>
              <a:t>The name comes from the Latin </a:t>
            </a:r>
            <a:r>
              <a:rPr lang="en-US" i="1" dirty="0" smtClean="0"/>
              <a:t>ad </a:t>
            </a:r>
            <a:r>
              <a:rPr lang="en-US" i="1" dirty="0" err="1" smtClean="0"/>
              <a:t>catacumbas</a:t>
            </a:r>
            <a:r>
              <a:rPr lang="en-US" i="1" dirty="0" smtClean="0"/>
              <a:t>- in the hollows</a:t>
            </a:r>
          </a:p>
          <a:p>
            <a:pPr eaLnBrk="1" hangingPunct="1"/>
            <a:r>
              <a:rPr lang="en-US" dirty="0" smtClean="0"/>
              <a:t>They run 60 -90 </a:t>
            </a:r>
            <a:r>
              <a:rPr lang="en-US" i="1" dirty="0" smtClean="0"/>
              <a:t>miles</a:t>
            </a:r>
          </a:p>
          <a:p>
            <a:pPr eaLnBrk="1" hangingPunct="1"/>
            <a:r>
              <a:rPr lang="en-US" dirty="0" smtClean="0"/>
              <a:t>Used from the 2</a:t>
            </a:r>
            <a:r>
              <a:rPr lang="en-US" baseline="30000" dirty="0" smtClean="0"/>
              <a:t>nd</a:t>
            </a:r>
            <a:r>
              <a:rPr lang="en-US" dirty="0" smtClean="0"/>
              <a:t> to the 4</a:t>
            </a:r>
            <a:r>
              <a:rPr lang="en-US" baseline="30000" dirty="0" smtClean="0"/>
              <a:t>th</a:t>
            </a:r>
            <a:r>
              <a:rPr lang="en-US" dirty="0" smtClean="0"/>
              <a:t> Centuries CE</a:t>
            </a:r>
          </a:p>
          <a:p>
            <a:pPr eaLnBrk="1" hangingPunct="1"/>
            <a:r>
              <a:rPr lang="en-US" dirty="0" smtClean="0"/>
              <a:t>AS many as 4,000,000 dead bodies were buried here.</a:t>
            </a:r>
          </a:p>
        </p:txBody>
      </p:sp>
      <p:pic>
        <p:nvPicPr>
          <p:cNvPr id="12292" name="Picture 5" descr="gallery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52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5" name="Picture 9" descr="arcosolium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304800"/>
            <a:ext cx="5459412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905000" y="609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i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Loculi</a:t>
            </a:r>
            <a:endParaRPr lang="en-US" sz="5400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10200" y="762000"/>
            <a:ext cx="289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cubicula</a:t>
            </a:r>
            <a:endParaRPr lang="en-US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1" descr="adamandev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543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daniel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8950" y="0"/>
            <a:ext cx="6115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jonah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762000"/>
            <a:ext cx="8534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91200" y="381000"/>
            <a:ext cx="2971800" cy="5715000"/>
          </a:xfrm>
        </p:spPr>
        <p:txBody>
          <a:bodyPr>
            <a:normAutofit fontScale="47500" lnSpcReduction="20000"/>
          </a:bodyPr>
          <a:lstStyle/>
          <a:p>
            <a:r>
              <a:rPr lang="en-US" sz="2700" b="1" dirty="0" smtClean="0"/>
              <a:t>Fish</a:t>
            </a:r>
          </a:p>
          <a:p>
            <a:r>
              <a:rPr lang="en-US" sz="2700" dirty="0" smtClean="0"/>
              <a:t>The </a:t>
            </a:r>
            <a:r>
              <a:rPr lang="en-US" sz="2700" b="1" dirty="0" smtClean="0"/>
              <a:t>fish</a:t>
            </a:r>
            <a:r>
              <a:rPr lang="en-US" sz="2700" dirty="0" smtClean="0"/>
              <a:t> was perhaps the favorite Christian symbol, and we note the richness of its meaning.</a:t>
            </a:r>
          </a:p>
          <a:p>
            <a:r>
              <a:rPr lang="en-US" sz="2700" dirty="0" smtClean="0"/>
              <a:t>The New Testament abounds with references to </a:t>
            </a:r>
            <a:r>
              <a:rPr lang="en-US" sz="2700" i="1" dirty="0" smtClean="0"/>
              <a:t>fish</a:t>
            </a:r>
            <a:r>
              <a:rPr lang="en-US" sz="2700" dirty="0" smtClean="0"/>
              <a:t>. We recall Christ telling his disciples he will make them fishers of men. [Gospel of Matthew, Ch.4 ver.19] The </a:t>
            </a:r>
            <a:r>
              <a:rPr lang="en-US" sz="2700" i="1" dirty="0" smtClean="0"/>
              <a:t>fish</a:t>
            </a:r>
            <a:r>
              <a:rPr lang="en-US" sz="2700" dirty="0" smtClean="0"/>
              <a:t> therefore became the symbol of the Christian. He was saved in the net of the gospel news preached by the fishermen apostles. </a:t>
            </a:r>
          </a:p>
          <a:p>
            <a:r>
              <a:rPr lang="en-US" sz="2700" dirty="0" smtClean="0"/>
              <a:t>The most important point regarding the symbol of the fish is that in Greek the word fish was written as </a:t>
            </a:r>
            <a:r>
              <a:rPr lang="en-US" sz="2700" b="1" i="1" dirty="0" smtClean="0"/>
              <a:t>"ICHTHYS"</a:t>
            </a:r>
            <a:r>
              <a:rPr lang="en-US" sz="2700" dirty="0" smtClean="0"/>
              <a:t>. There are many misconceptions that the Christian used the word </a:t>
            </a:r>
            <a:r>
              <a:rPr lang="en-US" sz="2700" i="1" dirty="0" smtClean="0"/>
              <a:t>fish</a:t>
            </a:r>
            <a:r>
              <a:rPr lang="en-US" sz="2700" dirty="0" smtClean="0"/>
              <a:t> as a secret code or password. This is false and demonstrates a lack of history. </a:t>
            </a:r>
          </a:p>
          <a:p>
            <a:r>
              <a:rPr lang="en-US" sz="2700" dirty="0" smtClean="0"/>
              <a:t>The word </a:t>
            </a:r>
            <a:r>
              <a:rPr lang="en-US" sz="2700" i="1" dirty="0" smtClean="0"/>
              <a:t>fish</a:t>
            </a:r>
            <a:r>
              <a:rPr lang="en-US" sz="2700" dirty="0" smtClean="0"/>
              <a:t> was not a secret code, but rather formed an </a:t>
            </a:r>
            <a:r>
              <a:rPr lang="en-US" sz="2700" b="1" dirty="0" smtClean="0"/>
              <a:t>acrostic</a:t>
            </a:r>
            <a:r>
              <a:rPr lang="en-US" sz="2700" dirty="0" smtClean="0"/>
              <a:t>, which was a typical classical style of poetry by which the letters of a word were ordered to form a phrase, or vice versa. In this case we can vertically read the Greek word for </a:t>
            </a:r>
            <a:r>
              <a:rPr lang="en-US" sz="2700" i="1" dirty="0" smtClean="0"/>
              <a:t>fish</a:t>
            </a:r>
            <a:r>
              <a:rPr lang="en-US" sz="2700" dirty="0" smtClean="0"/>
              <a:t>: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56388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Christian Symbols</a:t>
            </a:r>
            <a:endParaRPr lang="en-US" dirty="0"/>
          </a:p>
        </p:txBody>
      </p:sp>
      <p:pic>
        <p:nvPicPr>
          <p:cNvPr id="4" name="Picture 7" descr="symbol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53530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" y="3657600"/>
            <a:ext cx="5181600" cy="310854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1000" dirty="0" smtClean="0"/>
              <a:t/>
            </a:r>
            <a:br>
              <a:rPr lang="en-US" sz="1000" dirty="0" smtClean="0"/>
            </a:br>
            <a:endParaRPr lang="en-US" sz="1000" dirty="0" smtClean="0"/>
          </a:p>
          <a:p>
            <a:pPr lvl="1"/>
            <a:r>
              <a:rPr lang="en-US" sz="1600" b="1" u="sng" dirty="0" err="1" smtClean="0"/>
              <a:t>I</a:t>
            </a:r>
            <a:r>
              <a:rPr lang="en-US" sz="1600" dirty="0" err="1" smtClean="0"/>
              <a:t>esus</a:t>
            </a:r>
            <a:r>
              <a:rPr lang="en-US" sz="1600" dirty="0" smtClean="0"/>
              <a:t> </a:t>
            </a:r>
          </a:p>
          <a:p>
            <a:pPr lvl="1"/>
            <a:r>
              <a:rPr lang="en-US" sz="1600" b="1" u="sng" dirty="0" err="1" smtClean="0"/>
              <a:t>CH</a:t>
            </a:r>
            <a:r>
              <a:rPr lang="en-US" sz="1600" dirty="0" err="1" smtClean="0"/>
              <a:t>ristos</a:t>
            </a:r>
            <a:r>
              <a:rPr lang="en-US" sz="1600" dirty="0" smtClean="0"/>
              <a:t> </a:t>
            </a:r>
          </a:p>
          <a:p>
            <a:pPr lvl="1"/>
            <a:r>
              <a:rPr lang="en-US" sz="1600" b="1" u="sng" dirty="0" err="1" smtClean="0"/>
              <a:t>TH</a:t>
            </a:r>
            <a:r>
              <a:rPr lang="en-US" sz="1600" dirty="0" err="1" smtClean="0"/>
              <a:t>eou</a:t>
            </a:r>
            <a:r>
              <a:rPr lang="en-US" sz="1600" dirty="0" smtClean="0"/>
              <a:t> </a:t>
            </a:r>
          </a:p>
          <a:p>
            <a:pPr lvl="1"/>
            <a:r>
              <a:rPr lang="en-US" sz="1600" b="1" u="sng" dirty="0" err="1" smtClean="0"/>
              <a:t>Y</a:t>
            </a:r>
            <a:r>
              <a:rPr lang="en-US" sz="1600" dirty="0" err="1" smtClean="0"/>
              <a:t>ios</a:t>
            </a:r>
            <a:r>
              <a:rPr lang="en-US" sz="1600" dirty="0" smtClean="0"/>
              <a:t> </a:t>
            </a:r>
          </a:p>
          <a:p>
            <a:pPr lvl="1"/>
            <a:r>
              <a:rPr lang="en-US" sz="1600" b="1" u="sng" dirty="0" err="1" smtClean="0"/>
              <a:t>S</a:t>
            </a:r>
            <a:r>
              <a:rPr lang="en-US" sz="1600" dirty="0" err="1" smtClean="0"/>
              <a:t>oter</a:t>
            </a:r>
            <a:r>
              <a:rPr lang="en-US" sz="1600" dirty="0" smtClean="0"/>
              <a:t> </a:t>
            </a:r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r>
              <a:rPr lang="en-US" sz="1600" dirty="0" smtClean="0"/>
              <a:t>Each letter in the word </a:t>
            </a:r>
            <a:r>
              <a:rPr lang="en-US" sz="1600" i="1" dirty="0" smtClean="0"/>
              <a:t>fish</a:t>
            </a:r>
            <a:r>
              <a:rPr lang="en-US" sz="1600" dirty="0" smtClean="0"/>
              <a:t> formed a word. The meaning of each </a:t>
            </a:r>
            <a:r>
              <a:rPr lang="en-US" sz="1600" dirty="0" err="1" smtClean="0"/>
              <a:t>greek</a:t>
            </a:r>
            <a:r>
              <a:rPr lang="en-US" sz="1600" dirty="0" smtClean="0"/>
              <a:t> word formed by the letters </a:t>
            </a:r>
            <a:r>
              <a:rPr lang="en-US" sz="1600" b="1" i="1" dirty="0" smtClean="0"/>
              <a:t>ICHTHYS</a:t>
            </a:r>
            <a:r>
              <a:rPr lang="en-US" sz="1600" dirty="0" smtClean="0"/>
              <a:t> are: </a:t>
            </a:r>
          </a:p>
          <a:p>
            <a:pPr lvl="1"/>
            <a:r>
              <a:rPr lang="en-US" sz="1600" b="1" u="sng" dirty="0" err="1" smtClean="0"/>
              <a:t>I</a:t>
            </a:r>
            <a:r>
              <a:rPr lang="en-US" sz="1600" dirty="0" err="1" smtClean="0"/>
              <a:t>esus</a:t>
            </a:r>
            <a:r>
              <a:rPr lang="en-US" sz="1600" dirty="0" smtClean="0"/>
              <a:t> = Jesus </a:t>
            </a:r>
          </a:p>
          <a:p>
            <a:pPr lvl="1"/>
            <a:r>
              <a:rPr lang="en-US" sz="1600" b="1" u="sng" dirty="0" err="1" smtClean="0"/>
              <a:t>CH</a:t>
            </a:r>
            <a:r>
              <a:rPr lang="en-US" sz="1600" dirty="0" err="1" smtClean="0"/>
              <a:t>ristos</a:t>
            </a:r>
            <a:r>
              <a:rPr lang="en-US" sz="1600" dirty="0" smtClean="0"/>
              <a:t> = Christ </a:t>
            </a:r>
          </a:p>
          <a:p>
            <a:pPr lvl="1"/>
            <a:r>
              <a:rPr lang="en-US" sz="1600" b="1" u="sng" dirty="0" err="1" smtClean="0"/>
              <a:t>TH</a:t>
            </a:r>
            <a:r>
              <a:rPr lang="en-US" sz="1600" dirty="0" err="1" smtClean="0"/>
              <a:t>eou</a:t>
            </a:r>
            <a:r>
              <a:rPr lang="en-US" sz="1600" dirty="0" smtClean="0"/>
              <a:t> = of God </a:t>
            </a:r>
          </a:p>
          <a:p>
            <a:pPr lvl="1"/>
            <a:r>
              <a:rPr lang="en-US" sz="1600" b="1" u="sng" dirty="0" err="1" smtClean="0"/>
              <a:t>Y</a:t>
            </a:r>
            <a:r>
              <a:rPr lang="en-US" sz="1600" dirty="0" err="1" smtClean="0"/>
              <a:t>ios</a:t>
            </a:r>
            <a:r>
              <a:rPr lang="en-US" sz="1600" dirty="0" smtClean="0"/>
              <a:t> = Son </a:t>
            </a:r>
          </a:p>
          <a:p>
            <a:pPr lvl="1"/>
            <a:r>
              <a:rPr lang="en-US" sz="1600" b="1" u="sng" dirty="0" err="1" smtClean="0"/>
              <a:t>S</a:t>
            </a:r>
            <a:r>
              <a:rPr lang="en-US" sz="1600" dirty="0" err="1" smtClean="0"/>
              <a:t>oter</a:t>
            </a:r>
            <a:r>
              <a:rPr lang="en-US" sz="1600" dirty="0" smtClean="0"/>
              <a:t> = </a:t>
            </a:r>
            <a:r>
              <a:rPr lang="en-US" sz="1600" dirty="0" err="1" smtClean="0"/>
              <a:t>Saviour</a:t>
            </a:r>
            <a:r>
              <a:rPr lang="en-US" sz="16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48200" y="1524000"/>
            <a:ext cx="4038600" cy="4572000"/>
          </a:xfrm>
        </p:spPr>
        <p:txBody>
          <a:bodyPr/>
          <a:lstStyle/>
          <a:p>
            <a:r>
              <a:rPr lang="en-US" dirty="0" smtClean="0"/>
              <a:t>Peacocks were said to not decay when they died and thus became symbols of immortality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9" descr="arcosolium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81000"/>
            <a:ext cx="4362961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Who are these guys? How are they similar?  How are they different?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052" name="Picture 5" descr="3362379_f1d6535f31_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3253436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roman_augustu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600200"/>
            <a:ext cx="3064087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886200" y="533400"/>
            <a:ext cx="4572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Anchor</a:t>
            </a:r>
          </a:p>
          <a:p>
            <a:r>
              <a:rPr lang="en-US" dirty="0" smtClean="0"/>
              <a:t>By its very functional nature, it represents the ideas of stability, security, and hope because it confirms the safe arrival of the ship at port after a perilous journey at sea. </a:t>
            </a:r>
          </a:p>
          <a:p>
            <a:endParaRPr lang="en-US" dirty="0" smtClean="0"/>
          </a:p>
          <a:p>
            <a:r>
              <a:rPr lang="en-US" dirty="0" smtClean="0"/>
              <a:t>By turning the anchor upside down, the </a:t>
            </a:r>
            <a:r>
              <a:rPr lang="en-US" dirty="0" err="1" smtClean="0"/>
              <a:t>greek</a:t>
            </a:r>
            <a:r>
              <a:rPr lang="en-US" dirty="0" smtClean="0"/>
              <a:t> letter </a:t>
            </a:r>
            <a:r>
              <a:rPr lang="en-US" i="1" dirty="0" smtClean="0"/>
              <a:t>TAU</a:t>
            </a:r>
            <a:r>
              <a:rPr lang="en-US" dirty="0" smtClean="0"/>
              <a:t> was formed, and the "T" resembled the shape of the CROSS. </a:t>
            </a:r>
          </a:p>
          <a:p>
            <a:endParaRPr lang="en-US" dirty="0" smtClean="0"/>
          </a:p>
          <a:p>
            <a:r>
              <a:rPr lang="en-US" dirty="0" smtClean="0"/>
              <a:t>Thus the symbolism of the anchor was enriched by this additional element. Hope in Jesus represented the secure port of Salvation, which came about through His crucifixion and resurrection.</a:t>
            </a:r>
            <a:endParaRPr lang="en-US" dirty="0"/>
          </a:p>
        </p:txBody>
      </p:sp>
      <p:pic>
        <p:nvPicPr>
          <p:cNvPr id="5" name="Picture 7" descr="symbols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3425952" cy="1773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86200" y="1524000"/>
            <a:ext cx="48006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Christian tradition has long connected the authors of the four canonical Gospels (Matthew, Mark, Luke, John) with the four "living creatures" that surround God's throne, as described in </a:t>
            </a:r>
            <a:r>
              <a:rPr lang="en-US" b="1" dirty="0" smtClean="0"/>
              <a:t>Rev 4:7</a:t>
            </a:r>
            <a:r>
              <a:rPr lang="en-US" dirty="0" smtClean="0"/>
              <a:t>, in the following pairs: </a:t>
            </a:r>
          </a:p>
          <a:p>
            <a:r>
              <a:rPr lang="en-US" dirty="0" smtClean="0"/>
              <a:t>Matthew= Angel</a:t>
            </a:r>
          </a:p>
          <a:p>
            <a:r>
              <a:rPr lang="en-US" dirty="0" smtClean="0"/>
              <a:t>Lion=mark</a:t>
            </a:r>
          </a:p>
          <a:p>
            <a:r>
              <a:rPr lang="en-US" dirty="0" smtClean="0"/>
              <a:t>Bull= Luke</a:t>
            </a:r>
          </a:p>
          <a:p>
            <a:r>
              <a:rPr lang="en-US" dirty="0" smtClean="0"/>
              <a:t>Eagle=John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 descr="http://catholic-resources.org/Images/Evangelists/4Ev-McElene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3400425" cy="5705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5638800" cy="5715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>
          <a:xfrm>
            <a:off x="6172200" y="1600200"/>
            <a:ext cx="2593848" cy="44196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/>
              <a:t>The organization of the ceiling comes from Roman homes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/>
              <a:t>Refers to the dome of heaven and the Cross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/>
              <a:t>The arms of the cross end in </a:t>
            </a:r>
            <a:r>
              <a:rPr lang="en-US" b="1" i="1" dirty="0" smtClean="0"/>
              <a:t>lunettes</a:t>
            </a:r>
            <a:r>
              <a:rPr lang="en-US" dirty="0" smtClean="0"/>
              <a:t> or semi-circular frames, which tell the story of Jonah.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/>
              <a:t>The Center shows Christ as the Good </a:t>
            </a:r>
            <a:r>
              <a:rPr lang="en-US" dirty="0" err="1" smtClean="0"/>
              <a:t>Shepard</a:t>
            </a: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72200" y="457200"/>
            <a:ext cx="2590800" cy="1066800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The Good Shepherd, Jonah and </a:t>
            </a:r>
            <a:r>
              <a:rPr lang="en-US" i="1" dirty="0" err="1" smtClean="0"/>
              <a:t>orants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Catacomb of Sts Peter and </a:t>
            </a:r>
            <a:r>
              <a:rPr lang="en-US" dirty="0" err="1" smtClean="0"/>
              <a:t>Marcellinus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early 4</a:t>
            </a:r>
            <a:r>
              <a:rPr lang="en-US" baseline="30000" dirty="0" smtClean="0"/>
              <a:t>th</a:t>
            </a:r>
            <a:r>
              <a:rPr lang="en-US" dirty="0" smtClean="0"/>
              <a:t> century CE</a:t>
            </a:r>
            <a:endParaRPr lang="en-US" dirty="0"/>
          </a:p>
        </p:txBody>
      </p:sp>
      <p:pic>
        <p:nvPicPr>
          <p:cNvPr id="26626" name="Picture 2" descr="http://www.fpa.ysu.edu/%7Eslsmith/ecbyzwebpage/peter_marcellin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228600"/>
            <a:ext cx="5638800" cy="3820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5105400" cy="5715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638800" y="1600200"/>
            <a:ext cx="3127248" cy="44196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-Roman and Greek influence is seen in the stance of the Savior (classic </a:t>
            </a:r>
            <a:r>
              <a:rPr lang="en-US" sz="1200" dirty="0" err="1" smtClean="0"/>
              <a:t>contrapposto</a:t>
            </a:r>
            <a:r>
              <a:rPr lang="en-US" sz="1200" dirty="0" smtClean="0"/>
              <a:t>).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-Based off of the Savior's self-description in the Gospel of John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-This is an excellent example of Early Christian art because Christ is represented as a young and simple human being. In later Christian art, Christ will become more royal with robes and halos as motifs.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-Sheppard  will rescue individual sheep (sinners) who stray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-OT Jonah appears to the side of this painting. A constant reference of Jews seeing Jonah as a precursor of the coming of Christ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-Roman influences (lively and free) painting strokes, from Pompeii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Not the best quality frescos- decaying bodies, poor light, excessive humidity, poverty of the patrons</a:t>
            </a:r>
            <a:endParaRPr lang="en-US" sz="12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638800" y="457200"/>
            <a:ext cx="31242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The Good Shepherd  </a:t>
            </a:r>
            <a:r>
              <a:rPr lang="en-US" b="0" dirty="0" smtClean="0"/>
              <a:t>from</a:t>
            </a:r>
            <a:r>
              <a:rPr lang="en-US" i="1" dirty="0" smtClean="0"/>
              <a:t> </a:t>
            </a:r>
            <a:br>
              <a:rPr lang="en-US" i="1" dirty="0" smtClean="0"/>
            </a:br>
            <a:r>
              <a:rPr lang="en-US" b="0" dirty="0" smtClean="0"/>
              <a:t>The Catacombs of Priscilla,</a:t>
            </a:r>
            <a:br>
              <a:rPr lang="en-US" b="0" dirty="0" smtClean="0"/>
            </a:br>
            <a:r>
              <a:rPr lang="en-US" b="0" dirty="0" smtClean="0"/>
              <a:t> Late Antiquity </a:t>
            </a:r>
            <a:br>
              <a:rPr lang="en-US" b="0" dirty="0" smtClean="0"/>
            </a:br>
            <a:r>
              <a:rPr lang="en-US" b="0" dirty="0" smtClean="0"/>
              <a:t>c. 200 CE</a:t>
            </a:r>
            <a:endParaRPr lang="en-US" b="0" dirty="0"/>
          </a:p>
        </p:txBody>
      </p:sp>
      <p:pic>
        <p:nvPicPr>
          <p:cNvPr id="5" name="Picture 6" descr="http://lh4.ggpht.com/cindijh/R5NTsXWz3RI/AAAAAAAAAIk/GnfsyZfPmbI/christ+catacombs_thumb%5B20%5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33400"/>
            <a:ext cx="5020519" cy="605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5105400" cy="5715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>
          <a:xfrm>
            <a:off x="5562600" y="1600200"/>
            <a:ext cx="3203448" cy="4572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Created for  wealthy Roman convert</a:t>
            </a:r>
          </a:p>
          <a:p>
            <a:r>
              <a:rPr lang="en-US" dirty="0" smtClean="0"/>
              <a:t>-Made out of marble</a:t>
            </a:r>
          </a:p>
          <a:p>
            <a:r>
              <a:rPr lang="en-US" dirty="0" smtClean="0"/>
              <a:t>-The Savior is placed in the center of the two registers.</a:t>
            </a:r>
          </a:p>
          <a:p>
            <a:r>
              <a:rPr lang="en-US" dirty="0" smtClean="0"/>
              <a:t>-The top register puts the Savior into a teaching position in front of his apostles; the lower register has the Savior entering Jerusalem on a donkey.</a:t>
            </a:r>
          </a:p>
          <a:p>
            <a:r>
              <a:rPr lang="en-US" dirty="0" smtClean="0"/>
              <a:t>-There are strong references to Roman artwork; for example, the Savior is portrayed as a Roman king and each scene is surrounded by Roman architecture.</a:t>
            </a:r>
          </a:p>
          <a:p>
            <a:r>
              <a:rPr lang="en-US" dirty="0" smtClean="0"/>
              <a:t>-There are both Old and New Testament stories on the sarcophagus.</a:t>
            </a:r>
          </a:p>
          <a:p>
            <a:r>
              <a:rPr lang="en-US" dirty="0" smtClean="0"/>
              <a:t>No Scene about the Crucifixion.  Christ’s life as a teacher and miracle worker are emphasized in early art.  No Crucifixion scenes were created before the 5</a:t>
            </a:r>
            <a:r>
              <a:rPr lang="en-US" baseline="30000" dirty="0" smtClean="0"/>
              <a:t>th</a:t>
            </a:r>
            <a:r>
              <a:rPr lang="en-US" dirty="0" smtClean="0"/>
              <a:t> Century CE.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562600" y="457200"/>
            <a:ext cx="32004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"Sarcophagus of </a:t>
            </a:r>
            <a:r>
              <a:rPr lang="en-US" dirty="0" err="1" smtClean="0"/>
              <a:t>Junius</a:t>
            </a:r>
            <a:r>
              <a:rPr lang="en-US" dirty="0" smtClean="0"/>
              <a:t> </a:t>
            </a:r>
            <a:r>
              <a:rPr lang="en-US" dirty="0" err="1" smtClean="0"/>
              <a:t>Bassus</a:t>
            </a:r>
            <a:r>
              <a:rPr lang="en-US" dirty="0" smtClean="0"/>
              <a:t>,“</a:t>
            </a:r>
            <a:br>
              <a:rPr lang="en-US" dirty="0" smtClean="0"/>
            </a:br>
            <a:r>
              <a:rPr lang="en-US" dirty="0" smtClean="0"/>
              <a:t> Late Antiquity</a:t>
            </a:r>
            <a:br>
              <a:rPr lang="en-US" dirty="0" smtClean="0"/>
            </a:br>
            <a:r>
              <a:rPr lang="en-US" dirty="0" smtClean="0"/>
              <a:t> c.300 </a:t>
            </a:r>
            <a:br>
              <a:rPr lang="en-US" dirty="0" smtClean="0"/>
            </a:b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Piece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0" name="Picture 2" descr="http://apah.lakegeneva.badger.groupfusion.net/modules/groups/homepagefiles/49961-87537-58717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4800"/>
            <a:ext cx="5324156" cy="3505200"/>
          </a:xfrm>
          <a:prstGeom prst="rect">
            <a:avLst/>
          </a:prstGeom>
          <a:noFill/>
        </p:spPr>
      </p:pic>
      <p:sp>
        <p:nvSpPr>
          <p:cNvPr id="8" name="5-Point Star 7"/>
          <p:cNvSpPr/>
          <p:nvPr/>
        </p:nvSpPr>
        <p:spPr>
          <a:xfrm>
            <a:off x="8001000" y="762000"/>
            <a:ext cx="914400" cy="838200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hlinkClick r:id="rId3"/>
              </a:rPr>
              <a:t>http://www.khanacademy.org/humanities/art-history/art-history-400-1300-medieval-era/v/sarcophagus-of-junius-bassus--marble--359-c-e</a:t>
            </a: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/>
            </a:r>
            <a:br>
              <a:rPr lang="en-US" sz="900" dirty="0" smtClean="0"/>
            </a:br>
            <a:endParaRPr lang="en-US" sz="900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5200" y="1524000"/>
            <a:ext cx="1371600" cy="4572000"/>
          </a:xfrm>
        </p:spPr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37890" name="Picture 2" descr="http://apah.lakegeneva.badger.groupfusion.net/modules/groups/homepagefiles/49961-87537-58717-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447800"/>
            <a:ext cx="7060294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4724400" cy="5715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>
          <a:xfrm>
            <a:off x="5257800" y="1600200"/>
            <a:ext cx="3508248" cy="46482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/>
              <a:t>Christian churches had no equivalent to  </a:t>
            </a:r>
            <a:r>
              <a:rPr lang="en-US" dirty="0" err="1" smtClean="0"/>
              <a:t>pedimental</a:t>
            </a:r>
            <a:r>
              <a:rPr lang="en-US" dirty="0" smtClean="0"/>
              <a:t> sculpture nor monumental sculpture inside. (graven images)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/>
              <a:t>However, many Greco-Roman converts brought with them their classical traditions and hence this statue.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/>
              <a:t>Roman tunic, sandals, holds a scroll, like the great philosophers.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dirty="0" smtClean="0"/>
              <a:t>Young face, long hair.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257800" y="457200"/>
            <a:ext cx="3505200" cy="1066800"/>
          </a:xfrm>
        </p:spPr>
        <p:txBody>
          <a:bodyPr/>
          <a:lstStyle/>
          <a:p>
            <a:r>
              <a:rPr lang="en-US" i="1" dirty="0" smtClean="0"/>
              <a:t>Christ enthroned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Late Antiquity</a:t>
            </a:r>
            <a:br>
              <a:rPr lang="en-US" dirty="0" smtClean="0"/>
            </a:br>
            <a:r>
              <a:rPr lang="en-US" dirty="0" smtClean="0"/>
              <a:t>350 CE</a:t>
            </a:r>
            <a:endParaRPr lang="en-US" dirty="0"/>
          </a:p>
        </p:txBody>
      </p:sp>
      <p:pic>
        <p:nvPicPr>
          <p:cNvPr id="31748" name="Picture 5" descr="001-f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4667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0458" y="152400"/>
            <a:ext cx="3372728" cy="5029200"/>
          </a:xfrm>
        </p:spPr>
        <p:txBody>
          <a:bodyPr/>
          <a:lstStyle/>
          <a:p>
            <a:r>
              <a:rPr lang="en-US" sz="2000" dirty="0" smtClean="0"/>
              <a:t>-</a:t>
            </a:r>
            <a:r>
              <a:rPr lang="en-US" sz="1400" dirty="0" smtClean="0"/>
              <a:t>The seat of Constantine’s government In Germany </a:t>
            </a:r>
            <a:br>
              <a:rPr lang="en-US" sz="1400" dirty="0" smtClean="0"/>
            </a:br>
            <a:r>
              <a:rPr lang="en-US" sz="1400" dirty="0" smtClean="0"/>
              <a:t>-Plain brick once covered with marble on the interior </a:t>
            </a:r>
            <a:br>
              <a:rPr lang="en-US" sz="1400" dirty="0" smtClean="0"/>
            </a:br>
            <a:r>
              <a:rPr lang="en-US" sz="1400" dirty="0" smtClean="0"/>
              <a:t>-Triumphal arch in the apse </a:t>
            </a:r>
            <a:br>
              <a:rPr lang="en-US" sz="1400" dirty="0" smtClean="0"/>
            </a:br>
            <a:r>
              <a:rPr lang="en-US" sz="1400" b="1" dirty="0" smtClean="0"/>
              <a:t>-</a:t>
            </a:r>
            <a:r>
              <a:rPr lang="en-US" sz="1400" dirty="0" smtClean="0"/>
              <a:t>The </a:t>
            </a:r>
            <a:r>
              <a:rPr lang="en-US" sz="1400" b="1" dirty="0" err="1" smtClean="0"/>
              <a:t>Basilican</a:t>
            </a:r>
            <a:r>
              <a:rPr lang="en-US" sz="1400" dirty="0" smtClean="0"/>
              <a:t> plan inspired Christian churches of the medieval period </a:t>
            </a:r>
            <a:br>
              <a:rPr lang="en-US" sz="1400" dirty="0" smtClean="0"/>
            </a:br>
            <a:r>
              <a:rPr lang="en-US" sz="1400" dirty="0" smtClean="0"/>
              <a:t>-The Roman basilica is a political assembly and a hall of justice, not a church.  This of course will change as Catholics embrace the design for their churches </a:t>
            </a:r>
            <a:br>
              <a:rPr lang="en-US" sz="1400" dirty="0" smtClean="0"/>
            </a:br>
            <a:r>
              <a:rPr lang="en-US" sz="1400" dirty="0" smtClean="0"/>
              <a:t>-Hall is heated by a space under the floor which transmitted heat from a furnace</a:t>
            </a:r>
            <a:br>
              <a:rPr lang="en-US" sz="1400" dirty="0" smtClean="0"/>
            </a:br>
            <a:r>
              <a:rPr lang="en-US" sz="1400" b="1" dirty="0" smtClean="0"/>
              <a:t>-Buttresses </a:t>
            </a:r>
            <a:r>
              <a:rPr lang="en-US" sz="1400" dirty="0" smtClean="0"/>
              <a:t>arch into a second story windowed </a:t>
            </a:r>
            <a:r>
              <a:rPr lang="en-US" sz="1400" b="1" dirty="0" smtClean="0"/>
              <a:t>clearstory</a:t>
            </a:r>
            <a:br>
              <a:rPr lang="en-US" sz="1400" b="1" dirty="0" smtClean="0"/>
            </a:br>
            <a:r>
              <a:rPr lang="en-US" sz="1400" b="1" dirty="0" smtClean="0"/>
              <a:t>Note the use of GLASS- lead framed windows were quickly becoming popular</a:t>
            </a:r>
            <a:endParaRPr lang="en-US" sz="1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970612" y="5334000"/>
            <a:ext cx="2686750" cy="1524000"/>
          </a:xfrm>
        </p:spPr>
        <p:txBody>
          <a:bodyPr/>
          <a:lstStyle/>
          <a:p>
            <a:r>
              <a:rPr lang="en-US" i="1" dirty="0" smtClean="0">
                <a:solidFill>
                  <a:srgbClr val="FFC000"/>
                </a:solidFill>
              </a:rPr>
              <a:t>Aula </a:t>
            </a:r>
            <a:r>
              <a:rPr lang="en-US" i="1" dirty="0" err="1" smtClean="0">
                <a:solidFill>
                  <a:srgbClr val="FFC000"/>
                </a:solidFill>
              </a:rPr>
              <a:t>Palatina</a:t>
            </a:r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Roman Late Empire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300 CE</a:t>
            </a:r>
          </a:p>
          <a:p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Piece  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9" descr="40aae32c-d6eb-47b7-9a48-5762675cb9e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609600"/>
            <a:ext cx="4317881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5-Point Star 7"/>
          <p:cNvSpPr/>
          <p:nvPr/>
        </p:nvSpPr>
        <p:spPr>
          <a:xfrm>
            <a:off x="3028548" y="5562600"/>
            <a:ext cx="857473" cy="990600"/>
          </a:xfrm>
          <a:prstGeom prst="star5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http://www.fpa.ysu.edu/%7Eslsmith/ecbyzwebpage/constantine_basili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752600"/>
            <a:ext cx="6410325" cy="4343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http://www.youtube.com/watch?v=a5AqQtlm4MY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2"/>
          </p:nvPr>
        </p:nvSpPr>
        <p:spPr>
          <a:xfrm>
            <a:off x="6553200" y="1600200"/>
            <a:ext cx="2212848" cy="48006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-Commissioned by Constantine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-Built outside the city limits of Rome so there would be less conflict between the Romans and the Christians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-This form of axial church architecture became the standard for Western Christian churches.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-Christians did not want their houses of worship to resemble those of the Roman pagan gods and as such chose to imitate Roman basilicas.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-The building of this church allowed for the Christians to leave the catacombs behind and begin worshipping in public.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-Built over the burial site of Saint Peter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-Unadorned walls, again separate it from Roman style </a:t>
            </a:r>
            <a:r>
              <a:rPr lang="en-US" b="1" dirty="0" smtClean="0"/>
              <a:t> </a:t>
            </a:r>
            <a:endParaRPr lang="en-US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 smtClean="0"/>
              <a:t>-</a:t>
            </a:r>
            <a:r>
              <a:rPr lang="en-US" dirty="0" smtClean="0"/>
              <a:t>House </a:t>
            </a:r>
            <a:r>
              <a:rPr lang="en-US" b="1" dirty="0" smtClean="0"/>
              <a:t>relics</a:t>
            </a:r>
            <a:r>
              <a:rPr lang="en-US" dirty="0" smtClean="0"/>
              <a:t> of St. Peter and was a MAJOR stop in the </a:t>
            </a:r>
            <a:r>
              <a:rPr lang="en-US" b="1" dirty="0" smtClean="0"/>
              <a:t>Pilgrimages </a:t>
            </a:r>
            <a:r>
              <a:rPr lang="en-US" dirty="0" smtClean="0"/>
              <a:t>of the time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1300" i="1" dirty="0" smtClean="0"/>
              <a:t>"Old Saint Peter's Basilica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Late Antiquity </a:t>
            </a:r>
            <a:br>
              <a:rPr lang="en-US" dirty="0" smtClean="0"/>
            </a:br>
            <a:r>
              <a:rPr lang="en-US" dirty="0" smtClean="0"/>
              <a:t>c. 300 CE</a:t>
            </a:r>
            <a:br>
              <a:rPr lang="en-US" dirty="0" smtClean="0"/>
            </a:b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Piece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986" name="Picture 2" descr="http://www.penhook.org/stpeterso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0"/>
            <a:ext cx="6191250" cy="4276726"/>
          </a:xfrm>
          <a:prstGeom prst="rect">
            <a:avLst/>
          </a:prstGeom>
          <a:noFill/>
        </p:spPr>
      </p:pic>
      <p:sp>
        <p:nvSpPr>
          <p:cNvPr id="8" name="5-Point Star 7"/>
          <p:cNvSpPr/>
          <p:nvPr/>
        </p:nvSpPr>
        <p:spPr>
          <a:xfrm>
            <a:off x="8077200" y="838200"/>
            <a:ext cx="838200" cy="762000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990" name="Picture 6" descr="http://designergirlee.files.wordpress.com/2011/02/old-basilica-of-saint-peter-early-christian-architecture.jpg?w=6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795" y="1524000"/>
            <a:ext cx="6306205" cy="4191000"/>
          </a:xfrm>
          <a:prstGeom prst="rect">
            <a:avLst/>
          </a:prstGeom>
          <a:noFill/>
        </p:spPr>
      </p:pic>
      <p:pic>
        <p:nvPicPr>
          <p:cNvPr id="41988" name="Picture 4" descr="http://tiffanyunderwood72213.files.wordpress.com/2012/05/61037_old_st_peter_l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47800"/>
            <a:ext cx="6448425" cy="4314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5715000" cy="5715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172200" y="1600200"/>
            <a:ext cx="2593848" cy="4876800"/>
          </a:xfrm>
        </p:spPr>
        <p:txBody>
          <a:bodyPr/>
          <a:lstStyle/>
          <a:p>
            <a:r>
              <a:rPr lang="en-US" dirty="0" smtClean="0"/>
              <a:t>-An axial church based off Old St Peters in Rome</a:t>
            </a:r>
          </a:p>
          <a:p>
            <a:r>
              <a:rPr lang="en-US" dirty="0" smtClean="0"/>
              <a:t>-Timber roof </a:t>
            </a:r>
          </a:p>
          <a:p>
            <a:r>
              <a:rPr lang="en-US" dirty="0" smtClean="0"/>
              <a:t>-unadorned interior </a:t>
            </a:r>
          </a:p>
          <a:p>
            <a:r>
              <a:rPr lang="en-US" dirty="0" smtClean="0"/>
              <a:t>-the </a:t>
            </a:r>
            <a:r>
              <a:rPr lang="en-US" b="1" dirty="0" smtClean="0"/>
              <a:t>apse </a:t>
            </a:r>
            <a:r>
              <a:rPr lang="en-US" dirty="0" smtClean="0"/>
              <a:t>frames the altar where the relics would have been held</a:t>
            </a:r>
          </a:p>
          <a:p>
            <a:r>
              <a:rPr lang="en-US" dirty="0" smtClean="0"/>
              <a:t>-light diffuses through the </a:t>
            </a:r>
            <a:r>
              <a:rPr lang="en-US" b="1" dirty="0" smtClean="0"/>
              <a:t>clerestory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72200" y="457200"/>
            <a:ext cx="2590800" cy="1066800"/>
          </a:xfrm>
        </p:spPr>
        <p:txBody>
          <a:bodyPr/>
          <a:lstStyle/>
          <a:p>
            <a:r>
              <a:rPr lang="en-US" dirty="0" smtClean="0"/>
              <a:t>Santa Sabina</a:t>
            </a:r>
            <a:br>
              <a:rPr lang="en-US" dirty="0" smtClean="0"/>
            </a:br>
            <a:r>
              <a:rPr lang="en-US" dirty="0" smtClean="0"/>
              <a:t>Late Antiquity</a:t>
            </a:r>
            <a:br>
              <a:rPr lang="en-US" dirty="0" smtClean="0"/>
            </a:br>
            <a:r>
              <a:rPr lang="en-US" dirty="0" smtClean="0"/>
              <a:t>400 CE</a:t>
            </a:r>
            <a:endParaRPr lang="en-US" dirty="0"/>
          </a:p>
        </p:txBody>
      </p:sp>
      <p:pic>
        <p:nvPicPr>
          <p:cNvPr id="45058" name="Picture 2" descr="File:Santa Sabina insi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6096000" cy="4572000"/>
          </a:xfrm>
          <a:prstGeom prst="rect">
            <a:avLst/>
          </a:prstGeom>
          <a:noFill/>
        </p:spPr>
      </p:pic>
      <p:pic>
        <p:nvPicPr>
          <p:cNvPr id="45060" name="Picture 4" descr="http://upload.wikimedia.org/wikipedia/commons/9/90/Ssab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4800" y="0"/>
            <a:ext cx="4216400" cy="6324600"/>
          </a:xfrm>
          <a:prstGeom prst="rect">
            <a:avLst/>
          </a:prstGeom>
          <a:noFill/>
        </p:spPr>
      </p:pic>
      <p:cxnSp>
        <p:nvCxnSpPr>
          <p:cNvPr id="9" name="Straight Arrow Connector 8"/>
          <p:cNvCxnSpPr/>
          <p:nvPr/>
        </p:nvCxnSpPr>
        <p:spPr>
          <a:xfrm flipH="1" flipV="1">
            <a:off x="1524000" y="457200"/>
            <a:ext cx="4648200" cy="4648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886200" y="2438400"/>
            <a:ext cx="2743200" cy="1219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5062" name="Picture 6" descr="File:RomaSSabinaEstern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609600"/>
            <a:ext cx="7620000" cy="5353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ID.  Analyze this piece.  What traits identify the era that it belongs to?</a:t>
            </a:r>
          </a:p>
        </p:txBody>
      </p:sp>
      <p:pic>
        <p:nvPicPr>
          <p:cNvPr id="3075" name="Picture 4" descr="http://web.mit.edu/course/21/21h.402/www/arapacis/images/process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7370" y="1524000"/>
            <a:ext cx="585494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cache2.artprintimages.com/p/LRG/40/4009/N9IWF00Z/art-print/roman-legionaries-prepare-fortifications-relief-from-copy-of-trajans-colum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1532558"/>
            <a:ext cx="4343400" cy="578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t1.gstatic.com/images?q=tbn:ANd9GcS3tk8Ixq1t__csREIhV2jdr5y61VXMMsAj9JO6r9BXqiZH3ZeF8obGr8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2057400"/>
            <a:ext cx="76057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2532" name="Picture 6" descr="http://farm3.static.flickr.com/2326/2265238053_d212fb3df1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3556" name="Picture 2" descr="http://commondatastorage.googleapis.com/static.panoramio.com/photos/original/70557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0" y="3048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5791200" cy="5715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600200"/>
            <a:ext cx="2441448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-</a:t>
            </a:r>
            <a:r>
              <a:rPr lang="en-US" b="1" dirty="0" smtClean="0"/>
              <a:t>Central-plan church</a:t>
            </a:r>
            <a:r>
              <a:rPr lang="en-US" dirty="0" smtClean="0"/>
              <a:t> traditionally used for mausoleums in the Ancient world </a:t>
            </a:r>
          </a:p>
          <a:p>
            <a:r>
              <a:rPr lang="en-US" dirty="0" smtClean="0"/>
              <a:t>-This will become the dominate building style of Byzantium and through it Orthodoxy ref Pantheon </a:t>
            </a:r>
          </a:p>
          <a:p>
            <a:r>
              <a:rPr lang="en-US" dirty="0" smtClean="0"/>
              <a:t>-Covered in mosaics that told the stories of the Bible</a:t>
            </a:r>
          </a:p>
          <a:p>
            <a:r>
              <a:rPr lang="en-US" dirty="0" smtClean="0"/>
              <a:t>-Built for the remains of Emperor Constantine's daughter (</a:t>
            </a:r>
            <a:r>
              <a:rPr lang="en-US" dirty="0" err="1" smtClean="0"/>
              <a:t>Costanza</a:t>
            </a:r>
            <a:r>
              <a:rPr lang="en-US" dirty="0" smtClean="0"/>
              <a:t>)</a:t>
            </a:r>
          </a:p>
          <a:p>
            <a:r>
              <a:rPr lang="en-US" dirty="0" smtClean="0"/>
              <a:t>-Also contains mosaics portraying paganism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324600" y="457200"/>
            <a:ext cx="2438400" cy="1066800"/>
          </a:xfrm>
        </p:spPr>
        <p:txBody>
          <a:bodyPr/>
          <a:lstStyle/>
          <a:p>
            <a:r>
              <a:rPr lang="en-US" dirty="0" smtClean="0"/>
              <a:t>Santa </a:t>
            </a:r>
            <a:r>
              <a:rPr lang="en-US" dirty="0" err="1" smtClean="0"/>
              <a:t>Constanza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Late Antiquity</a:t>
            </a:r>
            <a:br>
              <a:rPr lang="en-US" dirty="0" smtClean="0"/>
            </a:br>
            <a:r>
              <a:rPr lang="en-US" dirty="0" smtClean="0"/>
              <a:t>300 CE</a:t>
            </a:r>
            <a:endParaRPr lang="en-US" dirty="0"/>
          </a:p>
        </p:txBody>
      </p:sp>
      <p:pic>
        <p:nvPicPr>
          <p:cNvPr id="47106" name="Picture 2" descr="http://xaxor.com/images/85214/S_Costanz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5959364" cy="3962400"/>
          </a:xfrm>
          <a:prstGeom prst="rect">
            <a:avLst/>
          </a:prstGeom>
          <a:noFill/>
        </p:spPr>
      </p:pic>
      <p:pic>
        <p:nvPicPr>
          <p:cNvPr id="47107" name="Picture 3" descr="pl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"/>
            <a:ext cx="3733800" cy="602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 descr="00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6184457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Pagan and Christian mosaics in Santa </a:t>
            </a:r>
            <a:r>
              <a:rPr lang="en-US" dirty="0" err="1" smtClean="0"/>
              <a:t>Constanza</a:t>
            </a:r>
            <a:endParaRPr lang="en-US" dirty="0"/>
          </a:p>
        </p:txBody>
      </p:sp>
      <p:pic>
        <p:nvPicPr>
          <p:cNvPr id="51202" name="Picture 2" descr="http://l.yimg.com/g/images/spaceou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965325"/>
            <a:ext cx="6134100" cy="4095750"/>
          </a:xfrm>
          <a:prstGeom prst="rect">
            <a:avLst/>
          </a:prstGeom>
          <a:noFill/>
        </p:spPr>
      </p:pic>
      <p:pic>
        <p:nvPicPr>
          <p:cNvPr id="51204" name="Picture 4" descr="http://l.yimg.com/g/images/spaceou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957388"/>
            <a:ext cx="6134100" cy="4086226"/>
          </a:xfrm>
          <a:prstGeom prst="rect">
            <a:avLst/>
          </a:prstGeom>
          <a:noFill/>
        </p:spPr>
      </p:pic>
      <p:pic>
        <p:nvPicPr>
          <p:cNvPr id="51206" name="Picture 6" descr="http://test.classconnection.s3.amazonaws.com/341/flashcards/69341/jpg/harvesting_grap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85800"/>
            <a:ext cx="6096000" cy="4572000"/>
          </a:xfrm>
          <a:prstGeom prst="rect">
            <a:avLst/>
          </a:prstGeom>
          <a:noFill/>
        </p:spPr>
      </p:pic>
      <p:pic>
        <p:nvPicPr>
          <p:cNvPr id="51208" name="Picture 8" descr="http://upload.wikimedia.org/wikipedia/commons/d/da/Santa_Costanza_mosai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9144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 come the Barbarians!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2226" name="Picture 2" descr="http://upload.wikimedia.org/wikipedia/commons/2/2d/Invasions_of_the_Roman_Empire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371600"/>
            <a:ext cx="7143750" cy="4996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After Constantine moved the Capitol to Constantinople …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Empire became Christian rapidly.</a:t>
            </a:r>
          </a:p>
          <a:p>
            <a:r>
              <a:rPr lang="en-US" dirty="0" smtClean="0"/>
              <a:t>In 380, Theodosius made it the official religion of the empire.</a:t>
            </a:r>
          </a:p>
          <a:p>
            <a:r>
              <a:rPr lang="en-US" dirty="0" smtClean="0"/>
              <a:t>On his death, his two sons became the emperors of the East and the West Roman Empires.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Because the barbarians kept becoming a problem, the Western Emperor abandoned Rome altogether and moved his capitol to Ravenna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Rome</a:t>
            </a:r>
          </a:p>
          <a:p>
            <a:r>
              <a:rPr lang="en-US" dirty="0" smtClean="0"/>
              <a:t>Ravenna</a:t>
            </a:r>
          </a:p>
          <a:p>
            <a:endParaRPr lang="en-US" dirty="0" smtClean="0"/>
          </a:p>
          <a:p>
            <a:r>
              <a:rPr lang="en-US" dirty="0" smtClean="0"/>
              <a:t>(Ravenna is surrounded by swamps and is easily defendable)</a:t>
            </a:r>
            <a:endParaRPr lang="en-US" dirty="0"/>
          </a:p>
        </p:txBody>
      </p:sp>
      <p:pic>
        <p:nvPicPr>
          <p:cNvPr id="53250" name="Picture 2" descr="File:Italy provincial location map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57200"/>
            <a:ext cx="4543425" cy="5705476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 flipH="1">
            <a:off x="2209800" y="1752600"/>
            <a:ext cx="2590800" cy="1066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2286000" y="1981200"/>
            <a:ext cx="25146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5604" name="Picture 5" descr="176987882_d7f17a51f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33350"/>
            <a:ext cx="876300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9" name="Picture 7" descr="062-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295400"/>
            <a:ext cx="252253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6628" name="Picture 4" descr="interior of the maus of galla placid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39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7652" name="Picture 5" descr="0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0"/>
            <a:ext cx="5116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Why stylize? 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Ease of communication </a:t>
            </a:r>
          </a:p>
          <a:p>
            <a:pPr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Ease of creation</a:t>
            </a:r>
          </a:p>
          <a:p>
            <a:pPr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Cost of creation </a:t>
            </a:r>
          </a:p>
          <a:p>
            <a:pPr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Numbers of artist working off/with each other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5715000" cy="5715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>
          <a:xfrm>
            <a:off x="6172200" y="1600200"/>
            <a:ext cx="2593848" cy="45720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dirty="0" smtClean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Mosaic composition in the shape of a lunette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-This is the earliest known example of Christ in a mosaic.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-The artist mixes both Roman and Greek imagery.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-The Savior is portrayed as Apollo (the sun god). (halo)He is an emperor or the king of kings. (He has on a royal, purple robe). Not carrying a lamb, nor a crook- he carries an Imperial Staff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-Christ is in a </a:t>
            </a:r>
            <a:r>
              <a:rPr lang="en-US" dirty="0" err="1" smtClean="0"/>
              <a:t>contrapposto</a:t>
            </a:r>
            <a:r>
              <a:rPr lang="en-US" dirty="0" smtClean="0"/>
              <a:t> position and the landscape is in three dimensions.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-Christ is removed from the observer by a bridge that cannot be crossed because of His divinity.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-There are many details, especially in the landscape.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172200" y="457200"/>
            <a:ext cx="25908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"</a:t>
            </a:r>
            <a:r>
              <a:rPr lang="en-US" sz="1600" i="1" dirty="0" smtClean="0"/>
              <a:t>Christ as the Good Shepherd</a:t>
            </a:r>
            <a:r>
              <a:rPr lang="en-US" dirty="0" smtClean="0"/>
              <a:t>," </a:t>
            </a:r>
            <a:r>
              <a:rPr lang="en-US" sz="1600" dirty="0" smtClean="0"/>
              <a:t>Mausoleum of </a:t>
            </a:r>
            <a:r>
              <a:rPr lang="en-US" sz="1600" dirty="0" err="1" smtClean="0"/>
              <a:t>Galla</a:t>
            </a:r>
            <a:r>
              <a:rPr lang="en-US" sz="1600" dirty="0" smtClean="0"/>
              <a:t> </a:t>
            </a:r>
            <a:r>
              <a:rPr lang="en-US" sz="1600" dirty="0" err="1" smtClean="0"/>
              <a:t>Placidia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Late Antiquity, c. 400 CE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PIECE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5298" name="Picture 2" descr="Good_Shephe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6142919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5-Point Star 8"/>
          <p:cNvSpPr/>
          <p:nvPr/>
        </p:nvSpPr>
        <p:spPr>
          <a:xfrm>
            <a:off x="7696200" y="1295400"/>
            <a:ext cx="914400" cy="838200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8676" name="Picture 4" descr="good shepher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3188"/>
            <a:ext cx="9144000" cy="660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5715000" cy="5715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172200" y="1600200"/>
            <a:ext cx="2593848" cy="4800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-This mosaic shows the moving away from the Classical influence (*transition piece into Byzantine art).</a:t>
            </a:r>
          </a:p>
          <a:p>
            <a:r>
              <a:rPr lang="en-US" dirty="0" smtClean="0"/>
              <a:t>-There are fewer details and more of a focus on the divinity of the Savior.</a:t>
            </a:r>
          </a:p>
          <a:p>
            <a:r>
              <a:rPr lang="en-US" dirty="0" smtClean="0"/>
              <a:t>-The Savior is placed in a setting that is not on this earth (the sky is gold rather than blue).</a:t>
            </a:r>
          </a:p>
          <a:p>
            <a:r>
              <a:rPr lang="en-US" dirty="0" smtClean="0"/>
              <a:t>-The Savior is enthroned as the king in purple robes (Roman emperors) and with a cross-inlaid halo/nimbus</a:t>
            </a:r>
          </a:p>
          <a:p>
            <a:r>
              <a:rPr lang="en-US" dirty="0" smtClean="0"/>
              <a:t>-The figures have now become more two-dimensional and less life-like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</a:t>
            </a:r>
            <a:r>
              <a:rPr lang="en-US" dirty="0" smtClean="0"/>
              <a:t>is in the palace-church of </a:t>
            </a:r>
            <a:r>
              <a:rPr lang="en-US" dirty="0" err="1" smtClean="0"/>
              <a:t>Sant’Apollinare</a:t>
            </a:r>
            <a:r>
              <a:rPr lang="en-US" dirty="0" smtClean="0"/>
              <a:t> </a:t>
            </a:r>
            <a:r>
              <a:rPr lang="en-US" dirty="0" err="1" smtClean="0"/>
              <a:t>Nouvo</a:t>
            </a:r>
            <a:r>
              <a:rPr lang="en-US" dirty="0" smtClean="0"/>
              <a:t> at Ravenna, built by Theodoric, king of the </a:t>
            </a:r>
            <a:r>
              <a:rPr lang="en-US" dirty="0" err="1" smtClean="0"/>
              <a:t>Ostrogoths</a:t>
            </a:r>
            <a:r>
              <a:rPr lang="en-US" dirty="0" smtClean="0"/>
              <a:t>. 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72200" y="457200"/>
            <a:ext cx="25908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"</a:t>
            </a:r>
            <a:r>
              <a:rPr lang="en-US" i="1" dirty="0" smtClean="0"/>
              <a:t>Enthroned Christ with Four Angels</a:t>
            </a:r>
            <a:br>
              <a:rPr lang="en-US" i="1" dirty="0" smtClean="0"/>
            </a:br>
            <a:r>
              <a:rPr lang="en-US" dirty="0" smtClean="0"/>
              <a:t> Late Antiquity </a:t>
            </a:r>
            <a:br>
              <a:rPr lang="en-US" dirty="0" smtClean="0"/>
            </a:br>
            <a:r>
              <a:rPr lang="en-US" dirty="0" smtClean="0"/>
              <a:t> c. 500 </a:t>
            </a:r>
            <a:endParaRPr lang="en-US" dirty="0"/>
          </a:p>
        </p:txBody>
      </p:sp>
      <p:pic>
        <p:nvPicPr>
          <p:cNvPr id="56322" name="Picture 2" descr="File:Sant'.Apollinare.Nuovo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81000"/>
            <a:ext cx="586668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9700" name="Picture 5" descr="6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915400" cy="668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0724" name="Picture 2" descr="File:Sant'.Apollinare.Nuovo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13606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2771" name="Picture 6" descr="http://upload.wikimedia.org/wikipedia/commons/b/b5/Triumph_orthodox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5410200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3795" name="Picture 2" descr="File:Sant'.Apollinare.Nuovo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52600"/>
            <a:ext cx="4572000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Content Placeholder 4" descr="good shepherd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752600"/>
            <a:ext cx="4495800" cy="3244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you know about Judaism?</a:t>
            </a:r>
          </a:p>
          <a:p>
            <a:r>
              <a:rPr lang="en-US" dirty="0" smtClean="0"/>
              <a:t>Why is it important?</a:t>
            </a:r>
          </a:p>
          <a:p>
            <a:r>
              <a:rPr lang="en-US" dirty="0" smtClean="0"/>
              <a:t>How did it impact the ancient world?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Judaism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happened to the Jews in 70 CE?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122" name="Picture 2" descr="File:Arch of Titus Menora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28800"/>
            <a:ext cx="7620000" cy="4248151"/>
          </a:xfrm>
          <a:prstGeom prst="rect">
            <a:avLst/>
          </a:prstGeom>
          <a:noFill/>
        </p:spPr>
      </p:pic>
      <p:pic>
        <p:nvPicPr>
          <p:cNvPr id="5124" name="Picture 4" descr="Charting the reach of the Roman Empire in Jesus' ti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905000"/>
            <a:ext cx="7678165" cy="4572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0" y="2362200"/>
            <a:ext cx="419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The Diaspora</a:t>
            </a:r>
            <a:endParaRPr lang="en-US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4" descr="http://upload.wikimedia.org/wikipedia/commons/d/d1/Relief_Map_of_Middle_Ea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9078817" cy="594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existed on a crossroads of the ancient world and was a cosmopolitan center. (All kinds of people lived there, and of course brought with them their religions)</a:t>
            </a:r>
          </a:p>
          <a:p>
            <a:r>
              <a:rPr lang="en-US" dirty="0" smtClean="0"/>
              <a:t>It traded hands several times between the Romans and the Persians.</a:t>
            </a:r>
          </a:p>
          <a:p>
            <a:r>
              <a:rPr lang="en-US" dirty="0" smtClean="0"/>
              <a:t>In 256 CE, it fell to the Persians again.  Before they took the city, everyone was evacuated.  The Persians didn’t resettle the town and the buildings remained largely intact.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Dura-</a:t>
            </a:r>
            <a:r>
              <a:rPr lang="en-US" dirty="0" err="1" smtClean="0"/>
              <a:t>Europos</a:t>
            </a:r>
            <a:r>
              <a:rPr lang="en-US" dirty="0" smtClean="0"/>
              <a:t> important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Dura -</a:t>
            </a:r>
            <a:r>
              <a:rPr lang="en-US" sz="3200" b="1" dirty="0" err="1" smtClean="0"/>
              <a:t>Europos</a:t>
            </a:r>
            <a:r>
              <a:rPr lang="en-US" sz="3200" b="1" dirty="0" smtClean="0"/>
              <a:t> synagogue- one of the best preserved synagogues of the ancient world.</a:t>
            </a:r>
            <a:endParaRPr lang="en-US" sz="3200" dirty="0"/>
          </a:p>
        </p:txBody>
      </p:sp>
      <p:pic>
        <p:nvPicPr>
          <p:cNvPr id="1026" name="Picture 2" descr="File:Dura Europos synagogue isometric 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057400"/>
            <a:ext cx="7620000" cy="4067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212</TotalTime>
  <Words>1790</Words>
  <Application>Microsoft Office PowerPoint</Application>
  <PresentationFormat>On-screen Show (4:3)</PresentationFormat>
  <Paragraphs>183</Paragraphs>
  <Slides>46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Paper</vt:lpstr>
      <vt:lpstr>Early Christian and Jewish Art</vt:lpstr>
      <vt:lpstr>Who are these guys? How are they similar?  How are they different?</vt:lpstr>
      <vt:lpstr>ID.  Analyze this piece.  What traits identify the era that it belongs to?</vt:lpstr>
      <vt:lpstr>Why stylize? </vt:lpstr>
      <vt:lpstr>Judaism</vt:lpstr>
      <vt:lpstr>What happened to the Jews in 70 CE?</vt:lpstr>
      <vt:lpstr>Slide 7</vt:lpstr>
      <vt:lpstr>Why is Dura-Europos important</vt:lpstr>
      <vt:lpstr>Dura -Europos synagogue- one of the best preserved synagogues of the ancient world.</vt:lpstr>
      <vt:lpstr>Synagogue of Dura Europos Late Antiquity 250 CE</vt:lpstr>
      <vt:lpstr>Slide 11</vt:lpstr>
      <vt:lpstr>Slide 12</vt:lpstr>
      <vt:lpstr>Christianity</vt:lpstr>
      <vt:lpstr>Christianity</vt:lpstr>
      <vt:lpstr>Slide 15</vt:lpstr>
      <vt:lpstr>Slide 16</vt:lpstr>
      <vt:lpstr>Slide 17</vt:lpstr>
      <vt:lpstr>Christian Symbols</vt:lpstr>
      <vt:lpstr>Slide 19</vt:lpstr>
      <vt:lpstr>Slide 20</vt:lpstr>
      <vt:lpstr>Slide 21</vt:lpstr>
      <vt:lpstr>The Good Shepherd, Jonah and orants Catacomb of Sts Peter and Marcellinus early 4th century CE</vt:lpstr>
      <vt:lpstr> The Good Shepherd  from  The Catacombs of Priscilla,  Late Antiquity  c. 200 CE</vt:lpstr>
      <vt:lpstr> "Sarcophagus of Junius Bassus,“  Late Antiquity  c.300  Key Piece</vt:lpstr>
      <vt:lpstr>http://www.khanacademy.org/humanities/art-history/art-history-400-1300-medieval-era/v/sarcophagus-of-junius-bassus--marble--359-c-e  </vt:lpstr>
      <vt:lpstr>Christ enthroned Late Antiquity 350 CE</vt:lpstr>
      <vt:lpstr>-The seat of Constantine’s government In Germany  -Plain brick once covered with marble on the interior  -Triumphal arch in the apse  -The Basilican plan inspired Christian churches of the medieval period  -The Roman basilica is a political assembly and a hall of justice, not a church.  This of course will change as Catholics embrace the design for their churches  -Hall is heated by a space under the floor which transmitted heat from a furnace -Buttresses arch into a second story windowed clearstory Note the use of GLASS- lead framed windows were quickly becoming popular</vt:lpstr>
      <vt:lpstr> "Old Saint Peter's Basilica   Late Antiquity  c. 300 CE Key Piece</vt:lpstr>
      <vt:lpstr>Santa Sabina Late Antiquity 400 CE</vt:lpstr>
      <vt:lpstr>Slide 30</vt:lpstr>
      <vt:lpstr>Slide 31</vt:lpstr>
      <vt:lpstr>Santa Constanza Late Antiquity 300 CE</vt:lpstr>
      <vt:lpstr>Pagan and Christian mosaics in Santa Constanza</vt:lpstr>
      <vt:lpstr>Here come the Barbarians! </vt:lpstr>
      <vt:lpstr>After Constantine moved the Capitol to Constantinople …</vt:lpstr>
      <vt:lpstr>Slide 36</vt:lpstr>
      <vt:lpstr>Slide 37</vt:lpstr>
      <vt:lpstr>Slide 38</vt:lpstr>
      <vt:lpstr>Slide 39</vt:lpstr>
      <vt:lpstr>  "Christ as the Good Shepherd," Mausoleum of Galla Placidia  Late Antiquity, c. 400 CE  KEY PIECE</vt:lpstr>
      <vt:lpstr>Slide 41</vt:lpstr>
      <vt:lpstr> "Enthroned Christ with Four Angels  Late Antiquity   c. 500 </vt:lpstr>
      <vt:lpstr>Slide 43</vt:lpstr>
      <vt:lpstr>Slide 44</vt:lpstr>
      <vt:lpstr>Slide 45</vt:lpstr>
      <vt:lpstr>Slide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Early Christian and Jewish Art</dc:title>
  <dc:creator>New Michelle</dc:creator>
  <cp:lastModifiedBy>New Michelle</cp:lastModifiedBy>
  <cp:revision>37</cp:revision>
  <dcterms:created xsi:type="dcterms:W3CDTF">2012-10-15T02:57:51Z</dcterms:created>
  <dcterms:modified xsi:type="dcterms:W3CDTF">2012-10-15T06:31:30Z</dcterms:modified>
</cp:coreProperties>
</file>